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4" r:id="rId5"/>
    <p:sldId id="265" r:id="rId6"/>
    <p:sldId id="267" r:id="rId7"/>
    <p:sldId id="263" r:id="rId8"/>
    <p:sldId id="270" r:id="rId9"/>
    <p:sldId id="278" r:id="rId10"/>
    <p:sldId id="277" r:id="rId11"/>
    <p:sldId id="275" r:id="rId12"/>
    <p:sldId id="27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E3kOp1rUzHClpfRm9UPbMNvLu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 u="sng">
                <a:solidFill>
                  <a:srgbClr val="222222"/>
                </a:solidFill>
              </a:rPr>
              <a:t>ZOOM logistics</a:t>
            </a:r>
            <a:endParaRPr b="1" u="sng"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>
                <a:solidFill>
                  <a:srgbClr val="222222"/>
                </a:solidFill>
              </a:rPr>
              <a:t>Press record!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>
                <a:solidFill>
                  <a:srgbClr val="222222"/>
                </a:solidFill>
              </a:rPr>
              <a:t>Mute everyone as they enter and allow participants to unmute themselves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>
                <a:solidFill>
                  <a:srgbClr val="222222"/>
                </a:solidFill>
              </a:rPr>
              <a:t>Give Lia host to enable breakout function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>
                <a:solidFill>
                  <a:srgbClr val="222222"/>
                </a:solidFill>
              </a:rPr>
              <a:t>Lia type instructions in zoom for each exercise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5" name="Google Shape;15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4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5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35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47768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69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/>
          <p:nvPr/>
        </p:nvSpPr>
        <p:spPr>
          <a:xfrm>
            <a:off x="0" y="457200"/>
            <a:ext cx="7828500" cy="1026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7939371" y="457200"/>
            <a:ext cx="1202100" cy="10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510241" y="564921"/>
            <a:ext cx="7210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510241" y="1752655"/>
            <a:ext cx="7210500" cy="26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dt" idx="10"/>
          </p:nvPr>
        </p:nvSpPr>
        <p:spPr>
          <a:xfrm>
            <a:off x="5663236" y="44521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510241" y="4452141"/>
            <a:ext cx="515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8047091" y="564920"/>
            <a:ext cx="865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06518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68" y="3065926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7"/>
          <p:cNvSpPr/>
          <p:nvPr/>
        </p:nvSpPr>
        <p:spPr>
          <a:xfrm>
            <a:off x="-1" y="2044700"/>
            <a:ext cx="7828500" cy="1026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7"/>
          <p:cNvSpPr/>
          <p:nvPr/>
        </p:nvSpPr>
        <p:spPr>
          <a:xfrm>
            <a:off x="7939369" y="2044700"/>
            <a:ext cx="1202100" cy="10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510242" y="2152421"/>
            <a:ext cx="7210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rebuchet M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510242" y="3174128"/>
            <a:ext cx="72105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5663236" y="44521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510241" y="4452141"/>
            <a:ext cx="515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047091" y="2152421"/>
            <a:ext cx="865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47768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69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8"/>
          <p:cNvSpPr/>
          <p:nvPr/>
        </p:nvSpPr>
        <p:spPr>
          <a:xfrm>
            <a:off x="0" y="457200"/>
            <a:ext cx="7828500" cy="1026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7939371" y="457200"/>
            <a:ext cx="1202100" cy="10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510239" y="564922"/>
            <a:ext cx="7210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679763" y="1752655"/>
            <a:ext cx="33543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2"/>
          </p:nvPr>
        </p:nvSpPr>
        <p:spPr>
          <a:xfrm>
            <a:off x="510242" y="2272506"/>
            <a:ext cx="35238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3"/>
          </p:nvPr>
        </p:nvSpPr>
        <p:spPr>
          <a:xfrm>
            <a:off x="4365115" y="1752655"/>
            <a:ext cx="3355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4"/>
          </p:nvPr>
        </p:nvSpPr>
        <p:spPr>
          <a:xfrm>
            <a:off x="4195592" y="2272506"/>
            <a:ext cx="35250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5663236" y="44521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510241" y="4452141"/>
            <a:ext cx="515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047091" y="564920"/>
            <a:ext cx="865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47768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69" y="1478425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0"/>
          <p:cNvSpPr/>
          <p:nvPr/>
        </p:nvSpPr>
        <p:spPr>
          <a:xfrm>
            <a:off x="0" y="457200"/>
            <a:ext cx="7828500" cy="1026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0"/>
          <p:cNvSpPr/>
          <p:nvPr/>
        </p:nvSpPr>
        <p:spPr>
          <a:xfrm>
            <a:off x="7939371" y="457200"/>
            <a:ext cx="1202100" cy="10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501917" y="564921"/>
            <a:ext cx="72186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495709" y="1752655"/>
            <a:ext cx="230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2"/>
          </p:nvPr>
        </p:nvSpPr>
        <p:spPr>
          <a:xfrm>
            <a:off x="510242" y="2267005"/>
            <a:ext cx="22872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3"/>
          </p:nvPr>
        </p:nvSpPr>
        <p:spPr>
          <a:xfrm>
            <a:off x="2967019" y="1752655"/>
            <a:ext cx="22974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4"/>
          </p:nvPr>
        </p:nvSpPr>
        <p:spPr>
          <a:xfrm>
            <a:off x="2959102" y="2267005"/>
            <a:ext cx="22974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5"/>
          </p:nvPr>
        </p:nvSpPr>
        <p:spPr>
          <a:xfrm>
            <a:off x="5418117" y="1752655"/>
            <a:ext cx="2302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6"/>
          </p:nvPr>
        </p:nvSpPr>
        <p:spPr>
          <a:xfrm>
            <a:off x="5418117" y="2267005"/>
            <a:ext cx="23025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5663236" y="44521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510241" y="4452141"/>
            <a:ext cx="515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8047091" y="564920"/>
            <a:ext cx="865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446471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369" y="4447216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1"/>
          <p:cNvSpPr/>
          <p:nvPr/>
        </p:nvSpPr>
        <p:spPr>
          <a:xfrm>
            <a:off x="0" y="3425991"/>
            <a:ext cx="7828500" cy="1026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1"/>
          <p:cNvSpPr/>
          <p:nvPr/>
        </p:nvSpPr>
        <p:spPr>
          <a:xfrm>
            <a:off x="7939371" y="3425991"/>
            <a:ext cx="1202100" cy="10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510239" y="3533711"/>
            <a:ext cx="72105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510240" y="3975112"/>
            <a:ext cx="72105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5663236" y="44521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510241" y="4452141"/>
            <a:ext cx="515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8047091" y="3532444"/>
            <a:ext cx="865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2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90" name="Google Shape;90;p3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Jxbn1VjY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2YpoiBAm2G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Restorative Practices In Mediation</a:t>
            </a:r>
            <a:endParaRPr dirty="0"/>
          </a:p>
        </p:txBody>
      </p:sp>
      <p:sp>
        <p:nvSpPr>
          <p:cNvPr id="116" name="Google Shape;116;p1"/>
          <p:cNvSpPr txBox="1">
            <a:spLocks noGrp="1"/>
          </p:cNvSpPr>
          <p:nvPr>
            <p:ph type="subTitle" idx="1"/>
          </p:nvPr>
        </p:nvSpPr>
        <p:spPr>
          <a:xfrm>
            <a:off x="4413050" y="311121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2400" dirty="0">
                <a:solidFill>
                  <a:srgbClr val="FFFFFF"/>
                </a:solidFill>
              </a:rPr>
              <a:t>Saturday October 1st, 2022 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400" i="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AcIn</a:t>
            </a:r>
            <a:r>
              <a:rPr lang="en-US" sz="2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Mediation training</a:t>
            </a:r>
            <a:endParaRPr sz="2400" dirty="0">
              <a:solidFill>
                <a:schemeClr val="bg1"/>
              </a:solidFill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2400" dirty="0">
                <a:solidFill>
                  <a:srgbClr val="FFFFFF"/>
                </a:solidFill>
              </a:rPr>
              <a:t> Sal Corbin, PhD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33D56-758D-1483-3667-8343A72E8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50" y="1613204"/>
            <a:ext cx="1944793" cy="17070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3176-A75F-AD99-A5A2-92167773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ACTIVITY - DYADS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7D479-A0B8-06AD-343A-E8F1116BC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652452" cy="307954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1)</a:t>
            </a:r>
            <a:r>
              <a:rPr lang="en-US" sz="2000" dirty="0"/>
              <a:t> Partner 1 think of an experience when they were 	hurt/harmed i.e. disagreement with someone.</a:t>
            </a:r>
          </a:p>
          <a:p>
            <a:endParaRPr lang="en-US" sz="2000" dirty="0"/>
          </a:p>
          <a:p>
            <a:r>
              <a:rPr lang="en-US" sz="2000" b="1" dirty="0"/>
              <a:t>2) </a:t>
            </a:r>
            <a:r>
              <a:rPr lang="en-US" sz="2000" dirty="0"/>
              <a:t>Partner 1 shares that experience with partner 2 in detail. 	Partner 2 doesn’t do anything but listen and affirm.</a:t>
            </a:r>
          </a:p>
          <a:p>
            <a:endParaRPr lang="en-US" sz="2000" dirty="0"/>
          </a:p>
          <a:p>
            <a:r>
              <a:rPr lang="en-US" sz="2000" b="1" dirty="0"/>
              <a:t>3)</a:t>
            </a:r>
            <a:r>
              <a:rPr lang="en-US" sz="2000" dirty="0"/>
              <a:t> Partner 1 shares that experience again. Partner 2 may ask any 	questions for clarification.</a:t>
            </a:r>
          </a:p>
          <a:p>
            <a:endParaRPr lang="en-US" sz="2000" dirty="0"/>
          </a:p>
          <a:p>
            <a:r>
              <a:rPr lang="en-US" sz="2000" b="1" dirty="0"/>
              <a:t>4)</a:t>
            </a:r>
            <a:r>
              <a:rPr lang="en-US" sz="2000" dirty="0"/>
              <a:t> Partner 1 &amp; 2 can discuss event if you have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5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235" y="0"/>
            <a:ext cx="8829530" cy="588635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0"/>
          <p:cNvSpPr txBox="1"/>
          <p:nvPr/>
        </p:nvSpPr>
        <p:spPr>
          <a:xfrm>
            <a:off x="4022675" y="3562050"/>
            <a:ext cx="4744200" cy="1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50" b="0" i="1" u="none" strike="noStrike" cap="none">
                <a:solidFill>
                  <a:srgbClr val="52525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People will forget what you said, people will forget what you did, but people will never forget how you made them feel.</a:t>
            </a:r>
            <a:endParaRPr sz="21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 txBox="1">
            <a:spLocks noGrp="1"/>
          </p:cNvSpPr>
          <p:nvPr>
            <p:ph type="title"/>
          </p:nvPr>
        </p:nvSpPr>
        <p:spPr>
          <a:xfrm>
            <a:off x="903145" y="654780"/>
            <a:ext cx="72105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Thank You For Attending!!!</a:t>
            </a:r>
            <a:endParaRPr/>
          </a:p>
        </p:txBody>
      </p:sp>
      <p:sp>
        <p:nvSpPr>
          <p:cNvPr id="305" name="Google Shape;305;p21"/>
          <p:cNvSpPr txBox="1">
            <a:spLocks noGrp="1"/>
          </p:cNvSpPr>
          <p:nvPr>
            <p:ph type="body" idx="1"/>
          </p:nvPr>
        </p:nvSpPr>
        <p:spPr>
          <a:xfrm>
            <a:off x="781702" y="1353355"/>
            <a:ext cx="7210500" cy="10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32500" lnSpcReduction="20000"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0000"/>
              <a:buNone/>
            </a:pPr>
            <a:r>
              <a:rPr lang="en" sz="9600" dirty="0">
                <a:solidFill>
                  <a:srgbClr val="0074B6"/>
                </a:solidFill>
              </a:rPr>
              <a:t>Sal Corbin, Training Coordinator</a:t>
            </a:r>
            <a:endParaRPr dirty="0"/>
          </a:p>
          <a:p>
            <a: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0000"/>
              <a:buNone/>
            </a:pPr>
            <a:r>
              <a:rPr lang="en" sz="9600" u="sng" dirty="0">
                <a:solidFill>
                  <a:srgbClr val="0074B6"/>
                </a:solidFill>
              </a:rPr>
              <a:t>Sal.corbin@</a:t>
            </a:r>
            <a:r>
              <a:rPr lang="en-US" sz="9600" u="sng" dirty="0">
                <a:solidFill>
                  <a:srgbClr val="0074B6"/>
                </a:solidFill>
              </a:rPr>
              <a:t>yahoo.com</a:t>
            </a:r>
            <a:endParaRPr sz="9600" u="sng" dirty="0">
              <a:solidFill>
                <a:srgbClr val="0074B6"/>
              </a:solidFill>
            </a:endParaRPr>
          </a:p>
          <a:p>
            <a: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0000"/>
              <a:buNone/>
            </a:pPr>
            <a:endParaRPr sz="9600" dirty="0">
              <a:solidFill>
                <a:srgbClr val="0074B6"/>
              </a:solidFill>
            </a:endParaRPr>
          </a:p>
          <a:p>
            <a: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7BBDEBAB-8817-4E22-045B-386128EB596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481503" y="2571750"/>
            <a:ext cx="1943100" cy="170497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rebuchet MS"/>
              <a:buNone/>
            </a:pPr>
            <a:r>
              <a:rPr lang="en" sz="3100">
                <a:solidFill>
                  <a:srgbClr val="FFFFFF"/>
                </a:solidFill>
              </a:rPr>
              <a:t>So, What are Restorative Practices?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1987952" y="3481086"/>
            <a:ext cx="445335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Foundation of RJ: </a:t>
            </a:r>
            <a:endParaRPr sz="1400" b="0" i="0" u="sng" strike="noStrike" cap="none" dirty="0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  <a:hlinkClick r:id="rId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https://www.youtube.com/watch?v=gJJxbn1VjYo</a:t>
            </a:r>
            <a:endParaRPr sz="14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7" descr="ee the source image"/>
          <p:cNvPicPr preferRelativeResize="0"/>
          <p:nvPr/>
        </p:nvPicPr>
        <p:blipFill rotWithShape="1">
          <a:blip r:embed="rId3">
            <a:alphaModFix/>
          </a:blip>
          <a:srcRect t="3016"/>
          <a:stretch/>
        </p:blipFill>
        <p:spPr>
          <a:xfrm>
            <a:off x="-46825" y="0"/>
            <a:ext cx="9190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227244" y="4036341"/>
            <a:ext cx="63555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</a:pPr>
            <a:r>
              <a:rPr lang="en" sz="3000"/>
              <a:t>Indigenous Origins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000"/>
              <a:buFont typeface="Trebuchet MS"/>
              <a:buNone/>
            </a:pPr>
            <a:r>
              <a:rPr lang="en" sz="2500"/>
              <a:t>What Makes Restorative Practices “Restorative?” Three Core Assumptions*</a:t>
            </a:r>
            <a:endParaRPr sz="2500"/>
          </a:p>
        </p:txBody>
      </p:sp>
      <p:sp>
        <p:nvSpPr>
          <p:cNvPr id="175" name="Google Shape;175;p9"/>
          <p:cNvSpPr txBox="1"/>
          <p:nvPr/>
        </p:nvSpPr>
        <p:spPr>
          <a:xfrm>
            <a:off x="263769" y="2650880"/>
            <a:ext cx="2373923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1. When people and relationships are harmed, needs are created.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355500" y="2506450"/>
            <a:ext cx="2282100" cy="940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3574073" y="2547004"/>
            <a:ext cx="1582615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2. The needs created by harms lead to obligations.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3574074" y="2506450"/>
            <a:ext cx="1700400" cy="940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6268915" y="2526740"/>
            <a:ext cx="1881553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3. The obligation is to heal and “put right” the harms; this is a </a:t>
            </a:r>
            <a:r>
              <a:rPr lang="en" sz="1400" b="0" i="1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just </a:t>
            </a:r>
            <a:r>
              <a:rPr lang="en"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response.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6203025" y="2506450"/>
            <a:ext cx="2189400" cy="940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81" name="Google Shape;181;p9"/>
          <p:cNvCxnSpPr>
            <a:stCxn id="176" idx="3"/>
            <a:endCxn id="178" idx="1"/>
          </p:cNvCxnSpPr>
          <p:nvPr/>
        </p:nvCxnSpPr>
        <p:spPr>
          <a:xfrm>
            <a:off x="2637600" y="2976850"/>
            <a:ext cx="936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2" name="Google Shape;182;p9"/>
          <p:cNvCxnSpPr>
            <a:stCxn id="178" idx="3"/>
            <a:endCxn id="180" idx="1"/>
          </p:cNvCxnSpPr>
          <p:nvPr/>
        </p:nvCxnSpPr>
        <p:spPr>
          <a:xfrm>
            <a:off x="5274474" y="2976850"/>
            <a:ext cx="9285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3" name="Google Shape;183;p9"/>
          <p:cNvSpPr txBox="1"/>
          <p:nvPr/>
        </p:nvSpPr>
        <p:spPr>
          <a:xfrm>
            <a:off x="6268915" y="4149969"/>
            <a:ext cx="2189284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1" u="none" strike="noStrike" cap="non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* Howard Zehr, Criminologist. Northern Virginia Mediation Service (NVMS)  Restorative Justice Facilitator Training, 2019.</a:t>
            </a:r>
            <a:endParaRPr sz="11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301" y="984798"/>
            <a:ext cx="5051641" cy="328983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/>
        </p:nvSpPr>
        <p:spPr>
          <a:xfrm>
            <a:off x="4424925" y="4450125"/>
            <a:ext cx="426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Joe Brummer- </a:t>
            </a:r>
            <a:r>
              <a:rPr lang="en" sz="14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https://www.youtube.com/watch?v=2YpoiBAm2Go</a:t>
            </a: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rebuchet MS"/>
              <a:buNone/>
            </a:pPr>
            <a:r>
              <a:rPr lang="en" dirty="0">
                <a:solidFill>
                  <a:srgbClr val="FFFFFF"/>
                </a:solidFill>
              </a:rPr>
              <a:t>Three Examples of Restorative Practice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5854570" y="1744613"/>
            <a:ext cx="2302525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4467"/>
              <a:buNone/>
            </a:pPr>
            <a:r>
              <a:rPr lang="en" sz="1700" dirty="0">
                <a:solidFill>
                  <a:srgbClr val="EFEFEF"/>
                </a:solidFill>
              </a:rPr>
              <a:t>Victim-Offender Dialogue</a:t>
            </a:r>
            <a:endParaRPr sz="1700" dirty="0">
              <a:solidFill>
                <a:srgbClr val="EFEFEF"/>
              </a:solidFill>
            </a:endParaRPr>
          </a:p>
        </p:txBody>
      </p:sp>
      <p:sp>
        <p:nvSpPr>
          <p:cNvPr id="207" name="Google Shape;207;p12"/>
          <p:cNvSpPr txBox="1">
            <a:spLocks noGrp="1"/>
          </p:cNvSpPr>
          <p:nvPr>
            <p:ph type="body" idx="2"/>
          </p:nvPr>
        </p:nvSpPr>
        <p:spPr>
          <a:xfrm>
            <a:off x="10930349" y="4636224"/>
            <a:ext cx="2367325" cy="225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/>
          </a:p>
        </p:txBody>
      </p:sp>
      <p:sp>
        <p:nvSpPr>
          <p:cNvPr id="208" name="Google Shape;208;p12"/>
          <p:cNvSpPr txBox="1">
            <a:spLocks noGrp="1"/>
          </p:cNvSpPr>
          <p:nvPr>
            <p:ph type="body" idx="3"/>
          </p:nvPr>
        </p:nvSpPr>
        <p:spPr>
          <a:xfrm>
            <a:off x="3048381" y="1744613"/>
            <a:ext cx="2297430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5882"/>
              <a:buNone/>
            </a:pPr>
            <a:r>
              <a:rPr lang="en" sz="2100" dirty="0">
                <a:solidFill>
                  <a:srgbClr val="EFEFEF"/>
                </a:solidFill>
              </a:rPr>
              <a:t>Restorative</a:t>
            </a:r>
            <a:r>
              <a:rPr lang="en" sz="1700" dirty="0">
                <a:solidFill>
                  <a:srgbClr val="EFEFEF"/>
                </a:solidFill>
              </a:rPr>
              <a:t> </a:t>
            </a:r>
            <a:r>
              <a:rPr lang="en" sz="2100" dirty="0">
                <a:solidFill>
                  <a:srgbClr val="EFEFEF"/>
                </a:solidFill>
              </a:rPr>
              <a:t>Inquiry/Individual Support</a:t>
            </a:r>
            <a:endParaRPr sz="2100" dirty="0">
              <a:solidFill>
                <a:srgbClr val="EFEFEF"/>
              </a:solidFill>
            </a:endParaRPr>
          </a:p>
        </p:txBody>
      </p:sp>
      <p:sp>
        <p:nvSpPr>
          <p:cNvPr id="209" name="Google Shape;209;p12"/>
          <p:cNvSpPr txBox="1">
            <a:spLocks noGrp="1"/>
          </p:cNvSpPr>
          <p:nvPr>
            <p:ph type="body" idx="5"/>
          </p:nvPr>
        </p:nvSpPr>
        <p:spPr>
          <a:xfrm>
            <a:off x="372999" y="1718306"/>
            <a:ext cx="2302519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dirty="0">
                <a:solidFill>
                  <a:srgbClr val="EFEFEF"/>
                </a:solidFill>
              </a:rPr>
              <a:t>Restorative Circles</a:t>
            </a:r>
            <a:endParaRPr dirty="0">
              <a:solidFill>
                <a:srgbClr val="EFEFEF"/>
              </a:solidFill>
            </a:endParaRPr>
          </a:p>
        </p:txBody>
      </p:sp>
      <p:pic>
        <p:nvPicPr>
          <p:cNvPr id="210" name="Google Shape;210;p12" descr="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3502" y="2326156"/>
            <a:ext cx="2644660" cy="198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 descr="ee the source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0623" y="2416597"/>
            <a:ext cx="28575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2" descr="ee the source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50" y="2326156"/>
            <a:ext cx="2813542" cy="1933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510239" y="645622"/>
            <a:ext cx="7210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FFFFFF"/>
                </a:solidFill>
              </a:rPr>
              <a:t>What To Expect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679763" y="1752655"/>
            <a:ext cx="33543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lnSpcReduction="10000"/>
          </a:bodyPr>
          <a:lstStyle/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 dirty="0"/>
              <a:t>Safe Space</a:t>
            </a:r>
            <a:endParaRPr sz="2800" dirty="0"/>
          </a:p>
        </p:txBody>
      </p:sp>
      <p:sp>
        <p:nvSpPr>
          <p:cNvPr id="165" name="Google Shape;165;p8"/>
          <p:cNvSpPr txBox="1">
            <a:spLocks noGrp="1"/>
          </p:cNvSpPr>
          <p:nvPr>
            <p:ph type="body" idx="2"/>
          </p:nvPr>
        </p:nvSpPr>
        <p:spPr>
          <a:xfrm>
            <a:off x="510242" y="2272506"/>
            <a:ext cx="35238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- Safety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- Validation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- Ability to Visit Harm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- Emotional Support</a:t>
            </a:r>
            <a:endParaRPr dirty="0"/>
          </a:p>
        </p:txBody>
      </p:sp>
      <p:sp>
        <p:nvSpPr>
          <p:cNvPr id="166" name="Google Shape;166;p8"/>
          <p:cNvSpPr txBox="1">
            <a:spLocks noGrp="1"/>
          </p:cNvSpPr>
          <p:nvPr>
            <p:ph type="body" idx="3"/>
          </p:nvPr>
        </p:nvSpPr>
        <p:spPr>
          <a:xfrm>
            <a:off x="4365115" y="1752655"/>
            <a:ext cx="3355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500" dirty="0" err="1"/>
              <a:t>Brav</a:t>
            </a:r>
            <a:r>
              <a:rPr lang="en" sz="2500" dirty="0"/>
              <a:t>e S</a:t>
            </a:r>
            <a:r>
              <a:rPr lang="en-US" sz="2500" dirty="0"/>
              <a:t>pace</a:t>
            </a:r>
          </a:p>
        </p:txBody>
      </p:sp>
      <p:sp>
        <p:nvSpPr>
          <p:cNvPr id="167" name="Google Shape;167;p8"/>
          <p:cNvSpPr txBox="1">
            <a:spLocks noGrp="1"/>
          </p:cNvSpPr>
          <p:nvPr>
            <p:ph type="body" idx="4"/>
          </p:nvPr>
        </p:nvSpPr>
        <p:spPr>
          <a:xfrm>
            <a:off x="4451351" y="2272506"/>
            <a:ext cx="35250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Char char="➢"/>
            </a:pPr>
            <a:r>
              <a:rPr lang="en" dirty="0"/>
              <a:t>- Vulnerability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dirty="0"/>
              <a:t>- Acknowledging Differences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dirty="0"/>
              <a:t>- Personal Accountability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dirty="0"/>
              <a:t>- Emotional Responsibility</a:t>
            </a:r>
            <a:endParaRPr dirty="0"/>
          </a:p>
        </p:txBody>
      </p:sp>
      <p:sp>
        <p:nvSpPr>
          <p:cNvPr id="168" name="Google Shape;168;p8"/>
          <p:cNvSpPr txBox="1"/>
          <p:nvPr/>
        </p:nvSpPr>
        <p:spPr>
          <a:xfrm>
            <a:off x="2592463" y="4272186"/>
            <a:ext cx="257886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Space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>
            <a:spLocks noGrp="1"/>
          </p:cNvSpPr>
          <p:nvPr>
            <p:ph type="title"/>
          </p:nvPr>
        </p:nvSpPr>
        <p:spPr>
          <a:xfrm>
            <a:off x="510241" y="564921"/>
            <a:ext cx="7210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 dirty="0">
                <a:solidFill>
                  <a:schemeClr val="lt1"/>
                </a:solidFill>
              </a:rPr>
              <a:t>RESTORATIVE INQUIRY (DYADS)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62" name="Google Shape;262;p15"/>
          <p:cNvSpPr txBox="1">
            <a:spLocks noGrp="1"/>
          </p:cNvSpPr>
          <p:nvPr>
            <p:ph type="body" idx="1"/>
          </p:nvPr>
        </p:nvSpPr>
        <p:spPr>
          <a:xfrm>
            <a:off x="510241" y="1752655"/>
            <a:ext cx="7210500" cy="26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 sz="1900" dirty="0">
                <a:solidFill>
                  <a:schemeClr val="lt1"/>
                </a:solidFill>
              </a:rPr>
              <a:t>How were you harmed/hurt by the event?</a:t>
            </a:r>
            <a:endParaRPr sz="1900" dirty="0">
              <a:solidFill>
                <a:schemeClr val="lt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900" dirty="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 sz="1900" dirty="0">
                <a:solidFill>
                  <a:schemeClr val="lt1"/>
                </a:solidFill>
              </a:rPr>
              <a:t>What do you need to overcome that harm/hurt?</a:t>
            </a:r>
            <a:endParaRPr sz="1900" dirty="0">
              <a:solidFill>
                <a:schemeClr val="lt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900" dirty="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 sz="1900" dirty="0">
                <a:solidFill>
                  <a:schemeClr val="lt1"/>
                </a:solidFill>
              </a:rPr>
              <a:t>What steps can you take (or resources identified) to begin that process today?</a:t>
            </a:r>
            <a:endParaRPr sz="19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A1B9-3981-253D-82AD-F55C50B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2000" dirty="0">
                <a:solidFill>
                  <a:schemeClr val="bg1"/>
                </a:solidFill>
              </a:rPr>
              <a:t>THE GUIDING STEPS OF RESTORATIVE MEDIATION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0545D-BAB7-5EF1-7FAF-CAE650786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i="1" dirty="0"/>
              <a:t>Rebuilding trust is most important!</a:t>
            </a:r>
          </a:p>
          <a:p>
            <a:endParaRPr lang="en-US" sz="1600" dirty="0"/>
          </a:p>
          <a:p>
            <a:r>
              <a:rPr lang="en-US" sz="1600" dirty="0"/>
              <a:t>1. Harm is acknowledged by both parties using active listening. Emotions 	shared openly.</a:t>
            </a:r>
          </a:p>
          <a:p>
            <a:r>
              <a:rPr lang="en-US" sz="1600" dirty="0"/>
              <a:t>2. Identify ways to make things right.</a:t>
            </a:r>
          </a:p>
          <a:p>
            <a:r>
              <a:rPr lang="en-US" sz="1600" dirty="0"/>
              <a:t>3. How to avoid future reoccurrence.</a:t>
            </a:r>
          </a:p>
          <a:p>
            <a:r>
              <a:rPr lang="en-US" sz="1600" dirty="0"/>
              <a:t>4. Check-in regarding emotions leaving.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4119628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438</Words>
  <Application>Microsoft Office PowerPoint</Application>
  <PresentationFormat>On-screen Show (16:9)</PresentationFormat>
  <Paragraphs>64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Segoe UI</vt:lpstr>
      <vt:lpstr>Trebuchet MS</vt:lpstr>
      <vt:lpstr>Paradigm</vt:lpstr>
      <vt:lpstr>Restorative Practices In Mediation</vt:lpstr>
      <vt:lpstr>So, What are Restorative Practices?</vt:lpstr>
      <vt:lpstr>Indigenous Origins</vt:lpstr>
      <vt:lpstr>What Makes Restorative Practices “Restorative?” Three Core Assumptions*</vt:lpstr>
      <vt:lpstr>PowerPoint Presentation</vt:lpstr>
      <vt:lpstr>Three Examples of Restorative Practice</vt:lpstr>
      <vt:lpstr>What To Expect</vt:lpstr>
      <vt:lpstr>RESTORATIVE INQUIRY (DYADS)</vt:lpstr>
      <vt:lpstr>THE GUIDING STEPS OF RESTORATIVE MEDIATION</vt:lpstr>
      <vt:lpstr>ACTIVITY - DYADS</vt:lpstr>
      <vt:lpstr>PowerPoint Presentation</vt:lpstr>
      <vt:lpstr>Thank You For Attending!!!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Restorative Justice Practices in Harm Reduction</dc:title>
  <dc:creator>Sal Corbin</dc:creator>
  <cp:lastModifiedBy>Sal Corbin</cp:lastModifiedBy>
  <cp:revision>13</cp:revision>
  <dcterms:modified xsi:type="dcterms:W3CDTF">2022-10-01T08:51:53Z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4E5E1580-D685-4466-A495-2CAD019DEFED</vt:lpwstr>
  </property>
  <property fmtid="{D5CDD505-2E9C-101B-9397-08002B2CF9AE}" pid="3" name="ArticulatePath">
    <vt:lpwstr>Restorative Justice Practices in Harm Reduction</vt:lpwstr>
  </property>
  <property fmtid="{D5CDD505-2E9C-101B-9397-08002B2CF9AE}" pid="4" name="ContentTypeId">
    <vt:lpwstr>0x010100276A441C6092FD499DC475D978C3D977</vt:lpwstr>
  </property>
</Properties>
</file>