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</p:sldIdLst>
  <p:sldSz cx="18288000" cy="10287000"/>
  <p:notesSz cx="6858000" cy="9144000"/>
  <p:embeddedFontLst>
    <p:embeddedFont>
      <p:font typeface="Playfair Display" charset="1" panose="00000500000000000000"/>
      <p:regular r:id="rId6"/>
    </p:embeddedFont>
    <p:embeddedFont>
      <p:font typeface="Playfair Display Bold" charset="1" panose="00000800000000000000"/>
      <p:regular r:id="rId7"/>
    </p:embeddedFont>
    <p:embeddedFont>
      <p:font typeface="Playfair Display Italics" charset="1" panose="00000500000000000000"/>
      <p:regular r:id="rId8"/>
    </p:embeddedFont>
    <p:embeddedFont>
      <p:font typeface="Playfair Display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Martel Bold" charset="1" panose="00000800000000000000"/>
      <p:regular r:id="rId14"/>
    </p:embeddedFont>
    <p:embeddedFont>
      <p:font typeface="Martel Bold Bold" charset="1" panose="00000900000000000000"/>
      <p:regular r:id="rId15"/>
    </p:embeddedFont>
    <p:embeddedFont>
      <p:font typeface="Open Sans" charset="1" panose="020B0606030504020204"/>
      <p:regular r:id="rId16"/>
    </p:embeddedFont>
    <p:embeddedFont>
      <p:font typeface="Open Sans Bold" charset="1" panose="020B0806030504020204"/>
      <p:regular r:id="rId17"/>
    </p:embeddedFont>
    <p:embeddedFont>
      <p:font typeface="Open Sans Italics" charset="1" panose="020B0606030504020204"/>
      <p:regular r:id="rId18"/>
    </p:embeddedFont>
    <p:embeddedFont>
      <p:font typeface="Open Sans Bold Italics" charset="1" panose="020B0806030504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28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jpe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jpe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jpe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jpeg" Type="http://schemas.openxmlformats.org/officeDocument/2006/relationships/image"/><Relationship Id="rId14" Target="../media/image16.png" Type="http://schemas.openxmlformats.org/officeDocument/2006/relationships/image"/><Relationship Id="rId15" Target="../media/image17.svg" Type="http://schemas.openxmlformats.org/officeDocument/2006/relationships/image"/><Relationship Id="rId16" Target="../media/image18.jpeg" Type="http://schemas.openxmlformats.org/officeDocument/2006/relationships/image"/><Relationship Id="rId17" Target="../media/image19.jpeg" Type="http://schemas.openxmlformats.org/officeDocument/2006/relationships/image"/><Relationship Id="rId18" Target="../media/image20.jpeg" Type="http://schemas.openxmlformats.org/officeDocument/2006/relationships/image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533141" y="5143500"/>
            <a:ext cx="13209165" cy="0"/>
          </a:xfrm>
          <a:prstGeom prst="line">
            <a:avLst/>
          </a:prstGeom>
          <a:ln cap="rnd" w="9525">
            <a:solidFill>
              <a:srgbClr val="1A1A1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4658" r="0" b="0"/>
          <a:stretch>
            <a:fillRect/>
          </a:stretch>
        </p:blipFill>
        <p:spPr>
          <a:xfrm flipH="false" flipV="false" rot="0">
            <a:off x="253170" y="1028700"/>
            <a:ext cx="7888630" cy="870969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137723" y="6075947"/>
            <a:ext cx="5937613" cy="287190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858005" y="-15638"/>
            <a:ext cx="6571990" cy="1104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8960"/>
              </a:lnSpc>
              <a:spcBef>
                <a:spcPct val="0"/>
              </a:spcBef>
            </a:pPr>
            <a:r>
              <a:rPr lang="en-US" sz="6400" spc="-128">
                <a:solidFill>
                  <a:srgbClr val="1A1A1A"/>
                </a:solidFill>
                <a:latin typeface="Martel Bold"/>
              </a:rPr>
              <a:t>Active Listening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144000" y="1320813"/>
            <a:ext cx="8115300" cy="2637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39"/>
              </a:lnSpc>
            </a:pPr>
            <a:r>
              <a:rPr lang="en-US" sz="3399">
                <a:solidFill>
                  <a:srgbClr val="1A1A1A"/>
                </a:solidFill>
                <a:latin typeface="Playfair Display Bold"/>
              </a:rPr>
              <a:t>If a tree falls in a forest, and there’s no one around to hear it, does it make a sound?</a:t>
            </a:r>
          </a:p>
          <a:p>
            <a:pPr>
              <a:lnSpc>
                <a:spcPts val="480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373776" y="5633599"/>
            <a:ext cx="4827874" cy="798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6582"/>
              </a:lnSpc>
              <a:spcBef>
                <a:spcPct val="0"/>
              </a:spcBef>
            </a:pPr>
            <a:r>
              <a:rPr lang="en-US" sz="4701" spc="-94">
                <a:solidFill>
                  <a:srgbClr val="1A1A1A"/>
                </a:solidFill>
                <a:latin typeface="Martel Bold"/>
              </a:rPr>
              <a:t>Vibrations?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14586" y="7932821"/>
            <a:ext cx="3023137" cy="1953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1">
              <a:lnSpc>
                <a:spcPts val="5182"/>
              </a:lnSpc>
              <a:spcBef>
                <a:spcPct val="0"/>
              </a:spcBef>
            </a:pPr>
            <a:r>
              <a:rPr lang="en-US" sz="3701" spc="-74">
                <a:solidFill>
                  <a:srgbClr val="1A1A1A"/>
                </a:solidFill>
                <a:latin typeface="Martel Bold"/>
              </a:rPr>
              <a:t>Only when someone hears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78843" y="3727928"/>
            <a:ext cx="9403733" cy="4672380"/>
            <a:chOff x="0" y="0"/>
            <a:chExt cx="12538310" cy="6229841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142875"/>
              <a:ext cx="12538310" cy="50458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179"/>
                </a:lnSpc>
              </a:pPr>
              <a:r>
                <a:rPr lang="en-US" sz="7270" spc="-145">
                  <a:solidFill>
                    <a:srgbClr val="1A1A1A"/>
                  </a:solidFill>
                  <a:latin typeface="Martel Bold"/>
                </a:rPr>
                <a:t>Active Listening is key to a successful mediation 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5660772"/>
              <a:ext cx="11383390" cy="5690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592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-1817224" y="8949103"/>
            <a:ext cx="20105224" cy="0"/>
          </a:xfrm>
          <a:prstGeom prst="line">
            <a:avLst/>
          </a:prstGeom>
          <a:ln cap="rnd" w="9525">
            <a:solidFill>
              <a:srgbClr val="1A1A1A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-5400000">
            <a:off x="-3441089" y="4469789"/>
            <a:ext cx="8949103" cy="0"/>
          </a:xfrm>
          <a:prstGeom prst="line">
            <a:avLst/>
          </a:prstGeom>
          <a:ln cap="rnd" w="9525">
            <a:solidFill>
              <a:srgbClr val="1A1A1A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182575" y="1748954"/>
            <a:ext cx="6076725" cy="48184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45196">
            <a:off x="-317238" y="-141042"/>
            <a:ext cx="2691875" cy="23394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4922" y="3966946"/>
            <a:ext cx="1777107" cy="12827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25656" y="4024479"/>
            <a:ext cx="1835529" cy="1225215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651626" y="866775"/>
            <a:ext cx="1387134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23203"/>
                </a:solidFill>
                <a:latin typeface="Playfair Display Bold"/>
              </a:rPr>
              <a:t>What is Active Listening?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94922" y="2926438"/>
            <a:ext cx="4202101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Choose to be fully present in the conversation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94922" y="5313369"/>
            <a:ext cx="4846793" cy="3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mindful choice not to give in to distraction.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45196">
            <a:off x="-317238" y="-141042"/>
            <a:ext cx="2691875" cy="23394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4922" y="3966946"/>
            <a:ext cx="1777107" cy="12827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25656" y="4024479"/>
            <a:ext cx="1835529" cy="12252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289716" y="4187856"/>
            <a:ext cx="1795131" cy="11937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54936" y="3892554"/>
            <a:ext cx="1489064" cy="148906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651626" y="866775"/>
            <a:ext cx="1387134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23203"/>
                </a:solidFill>
                <a:latin typeface="Playfair Display Bold"/>
              </a:rPr>
              <a:t>What is Active Listening?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94922" y="2926438"/>
            <a:ext cx="4202101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Choose to be fully present in the conversation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94922" y="5313369"/>
            <a:ext cx="4846793" cy="3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mindful choice not to give in to distraction.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41715" y="2926438"/>
            <a:ext cx="4922414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Avoiding the temptation to be formulating our response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17336" y="5480739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 Instead, use that extra mental energy to read between the lines.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45196">
            <a:off x="-317238" y="-141042"/>
            <a:ext cx="2691875" cy="23394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4922" y="3966946"/>
            <a:ext cx="1777107" cy="12827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25656" y="4024479"/>
            <a:ext cx="1835529" cy="12252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289716" y="4187856"/>
            <a:ext cx="1795131" cy="11937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54936" y="3892554"/>
            <a:ext cx="1489064" cy="148906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25295" b="0"/>
          <a:stretch>
            <a:fillRect/>
          </a:stretch>
        </p:blipFill>
        <p:spPr>
          <a:xfrm flipH="false" flipV="false" rot="0">
            <a:off x="12981197" y="4054673"/>
            <a:ext cx="1762294" cy="132694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43491" y="3530463"/>
            <a:ext cx="1366842" cy="1888555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2651626" y="866775"/>
            <a:ext cx="1387134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23203"/>
                </a:solidFill>
                <a:latin typeface="Playfair Display Bold"/>
              </a:rPr>
              <a:t>What is Active Listening?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294922" y="2926438"/>
            <a:ext cx="4202101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Choose to be fully present in the conversation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94922" y="5313369"/>
            <a:ext cx="4846793" cy="3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mindful choice not to give in to distraction.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41715" y="2926438"/>
            <a:ext cx="4922414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Avoiding the temptation to be formulating our response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217336" y="5480739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 Instead, use that extra mental energy to read between the lines.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36886" y="3057433"/>
            <a:ext cx="4922414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Aspire to deep listening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336886" y="5452058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When we listen deeply, we do so without judgment or preconceived ideas.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45196">
            <a:off x="-317238" y="-141042"/>
            <a:ext cx="2691875" cy="23394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4922" y="3966946"/>
            <a:ext cx="1777107" cy="12827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25656" y="4024479"/>
            <a:ext cx="1835529" cy="12252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289716" y="4187856"/>
            <a:ext cx="1795131" cy="11937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54936" y="3892554"/>
            <a:ext cx="1489064" cy="148906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25295" b="0"/>
          <a:stretch>
            <a:fillRect/>
          </a:stretch>
        </p:blipFill>
        <p:spPr>
          <a:xfrm flipH="false" flipV="false" rot="0">
            <a:off x="12981197" y="4054673"/>
            <a:ext cx="1762294" cy="132694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43491" y="3530463"/>
            <a:ext cx="1366842" cy="188855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2214777" y="7385473"/>
            <a:ext cx="1963822" cy="130594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72029" y="7291940"/>
            <a:ext cx="1764262" cy="1493007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651626" y="866775"/>
            <a:ext cx="1387134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23203"/>
                </a:solidFill>
                <a:latin typeface="Playfair Display Bold"/>
              </a:rPr>
              <a:t>What is Active Listening?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94922" y="2926438"/>
            <a:ext cx="4202101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Choose to be fully present in the conversation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94922" y="5313369"/>
            <a:ext cx="4846793" cy="3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mindful choice not to give in to distraction.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41715" y="2926438"/>
            <a:ext cx="4922414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Avoiding the temptation to be formulating our response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217336" y="5480739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 Instead, use that extra mental energy to read between the lines.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336886" y="3057433"/>
            <a:ext cx="4922414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Aspire to deep listening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36886" y="5452058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When we listen deeply, we do so without judgment or preconceived ideas.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94922" y="6337287"/>
            <a:ext cx="4202101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Respond mindfully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650230" y="8942823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our intent is to explore the other person’s point of view and not impose our own agenda.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45196">
            <a:off x="-317238" y="-141042"/>
            <a:ext cx="2691875" cy="23394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4922" y="3966946"/>
            <a:ext cx="1777107" cy="12827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25656" y="4024479"/>
            <a:ext cx="1835529" cy="12252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289716" y="4187856"/>
            <a:ext cx="1795131" cy="11937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54936" y="3892554"/>
            <a:ext cx="1489064" cy="148906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25295" b="0"/>
          <a:stretch>
            <a:fillRect/>
          </a:stretch>
        </p:blipFill>
        <p:spPr>
          <a:xfrm flipH="false" flipV="false" rot="0">
            <a:off x="12981197" y="4054673"/>
            <a:ext cx="1762294" cy="132694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43491" y="3530463"/>
            <a:ext cx="1366842" cy="188855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2214777" y="7385473"/>
            <a:ext cx="1963822" cy="130594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72029" y="7291940"/>
            <a:ext cx="1764262" cy="149300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8298686" y="7291940"/>
            <a:ext cx="2413691" cy="1608121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2651626" y="866775"/>
            <a:ext cx="1387134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23203"/>
                </a:solidFill>
                <a:latin typeface="Playfair Display Bold"/>
              </a:rPr>
              <a:t>What is Active Listening?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94922" y="2926438"/>
            <a:ext cx="4202101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Choose to be fully present in the conversation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94922" y="5313369"/>
            <a:ext cx="4846793" cy="3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mindful choice not to give in to distraction.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41715" y="2926438"/>
            <a:ext cx="4922414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Avoiding the temptation to be formulating our response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217336" y="5480739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 Instead, use that extra mental energy to read between the lines.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336886" y="3057433"/>
            <a:ext cx="4922414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Aspire to deep listening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336886" y="5452058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When we listen deeply, we do so without judgment or preconceived ideas.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294922" y="6337287"/>
            <a:ext cx="4202101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Respond mindfully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650230" y="8942823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our intent is to explore the other person’s point of view and not impose our own agenda.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38858" y="6367716"/>
            <a:ext cx="4202101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Be self-aware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141715" y="8900856"/>
            <a:ext cx="4846793" cy="128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“A clouded mirror cannot reflect accurately. We cannot perceive, receive, or interact authentically with others unless our self-relationship is authentic”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845196">
            <a:off x="-317238" y="-141042"/>
            <a:ext cx="2691875" cy="233948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94922" y="3966946"/>
            <a:ext cx="1777107" cy="128274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425656" y="4024479"/>
            <a:ext cx="1835529" cy="122521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9289716" y="4187856"/>
            <a:ext cx="1795131" cy="1193762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654936" y="3892554"/>
            <a:ext cx="1489064" cy="148906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/>
          <a:srcRect l="0" t="0" r="25295" b="0"/>
          <a:stretch>
            <a:fillRect/>
          </a:stretch>
        </p:blipFill>
        <p:spPr>
          <a:xfrm flipH="false" flipV="false" rot="0">
            <a:off x="12981197" y="4054673"/>
            <a:ext cx="1762294" cy="132694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743491" y="3530463"/>
            <a:ext cx="1366842" cy="1888555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2214777" y="7385473"/>
            <a:ext cx="1963822" cy="130594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072029" y="7291940"/>
            <a:ext cx="1764262" cy="149300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/>
          <a:srcRect l="0" t="0" r="0" b="0"/>
          <a:stretch>
            <a:fillRect/>
          </a:stretch>
        </p:blipFill>
        <p:spPr>
          <a:xfrm flipH="false" flipV="false" rot="0">
            <a:off x="8298686" y="7291940"/>
            <a:ext cx="2413691" cy="160812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7"/>
          <a:srcRect l="0" t="0" r="0" b="0"/>
          <a:stretch>
            <a:fillRect/>
          </a:stretch>
        </p:blipFill>
        <p:spPr>
          <a:xfrm flipH="false" flipV="false" rot="0">
            <a:off x="12981197" y="6942362"/>
            <a:ext cx="1321098" cy="1842585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8"/>
          <a:srcRect l="0" t="0" r="0" b="0"/>
          <a:stretch>
            <a:fillRect/>
          </a:stretch>
        </p:blipFill>
        <p:spPr>
          <a:xfrm flipH="false" flipV="false" rot="0">
            <a:off x="14743491" y="6945522"/>
            <a:ext cx="1245915" cy="1870041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2651626" y="866775"/>
            <a:ext cx="13871342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23203"/>
                </a:solidFill>
                <a:latin typeface="Playfair Display Bold"/>
              </a:rPr>
              <a:t>What is Active Listening?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94922" y="2926438"/>
            <a:ext cx="4202101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Choose to be fully present in the conversation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94922" y="5313369"/>
            <a:ext cx="4846793" cy="31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mindful choice not to give in to distraction.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41715" y="2926438"/>
            <a:ext cx="4922414" cy="958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Avoiding the temptation to be formulating our response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217336" y="5480739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 Instead, use that extra mental energy to read between the lines.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336886" y="3057433"/>
            <a:ext cx="4922414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Aspire to deep listening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36886" y="5452058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When we listen deeply, we do so without judgment or preconceived ideas.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294922" y="6337287"/>
            <a:ext cx="4202101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Respond mindfully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50230" y="8942823"/>
            <a:ext cx="4846793" cy="63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our intent is to explore the other person’s point of view and not impose our own agenda.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238858" y="6367716"/>
            <a:ext cx="4202101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Be self-aware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141715" y="8900856"/>
            <a:ext cx="4846793" cy="128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“A clouded mirror cannot reflect accurately. We cannot perceive, receive, or interact authentically with others unless our self-relationship is authentic”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697043" y="6367716"/>
            <a:ext cx="4202101" cy="4730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52"/>
              </a:lnSpc>
            </a:pPr>
            <a:r>
              <a:rPr lang="en-US" sz="2751">
                <a:solidFill>
                  <a:srgbClr val="123203"/>
                </a:solidFill>
                <a:latin typeface="Playfair Display Bold"/>
              </a:rPr>
              <a:t>Listening to the Listener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636208" y="8844138"/>
            <a:ext cx="4991175" cy="1287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1"/>
              </a:lnSpc>
            </a:pPr>
            <a:r>
              <a:rPr lang="en-US" sz="1829">
                <a:solidFill>
                  <a:srgbClr val="123203"/>
                </a:solidFill>
                <a:latin typeface="Playfair Display"/>
              </a:rPr>
              <a:t>Active listening focused on the listener’s interpretation, and the use of “open‐ended curious questions” to see if the interpretation concurs with what the speaker intended to say.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F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803894" y="1714500"/>
            <a:ext cx="8680212" cy="82296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707649" y="412507"/>
            <a:ext cx="12872703" cy="1301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53"/>
              </a:lnSpc>
            </a:pPr>
            <a:r>
              <a:rPr lang="en-US" sz="7609">
                <a:solidFill>
                  <a:srgbClr val="123203"/>
                </a:solidFill>
                <a:latin typeface="Playfair Display Bold"/>
              </a:rPr>
              <a:t>Active Listening Activity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DAFM9L5Y6-Q</dc:identifier>
  <dcterms:modified xsi:type="dcterms:W3CDTF">2011-08-01T06:04:30Z</dcterms:modified>
  <cp:revision>1</cp:revision>
  <dc:title>Active Listening</dc:title>
</cp:coreProperties>
</file>